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9" r:id="rId6"/>
    <p:sldId id="299" r:id="rId7"/>
    <p:sldId id="258" r:id="rId8"/>
    <p:sldId id="302" r:id="rId9"/>
    <p:sldId id="303" r:id="rId10"/>
    <p:sldId id="261" r:id="rId11"/>
    <p:sldId id="304" r:id="rId12"/>
    <p:sldId id="301" r:id="rId13"/>
    <p:sldId id="305" r:id="rId14"/>
    <p:sldId id="307" r:id="rId15"/>
    <p:sldId id="306" r:id="rId16"/>
    <p:sldId id="295" r:id="rId17"/>
    <p:sldId id="293" r:id="rId18"/>
    <p:sldId id="294" r:id="rId19"/>
    <p:sldId id="296" r:id="rId20"/>
    <p:sldId id="308" r:id="rId21"/>
    <p:sldId id="292" r:id="rId22"/>
    <p:sldId id="310" r:id="rId23"/>
    <p:sldId id="311" r:id="rId24"/>
    <p:sldId id="312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0" autoAdjust="0"/>
    <p:restoredTop sz="77138"/>
  </p:normalViewPr>
  <p:slideViewPr>
    <p:cSldViewPr snapToGrid="0" snapToObjects="1">
      <p:cViewPr varScale="1">
        <p:scale>
          <a:sx n="177" d="100"/>
          <a:sy n="177" d="100"/>
        </p:scale>
        <p:origin x="2152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5117"/>
    </p:cViewPr>
  </p:sorterViewPr>
  <p:notesViewPr>
    <p:cSldViewPr snapToGrid="0" snapToObjects="1">
      <p:cViewPr varScale="1">
        <p:scale>
          <a:sx n="96" d="100"/>
          <a:sy n="96" d="100"/>
        </p:scale>
        <p:origin x="200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C3D61-A833-4BF0-A480-4C3B58759218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72445-5628-4482-BF2A-BA1E1121D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80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8C0AB-75D1-4EB4-B2F8-AB094E30476A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DFCD7-5807-4751-9171-CCD563A49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26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C7C03-8B95-45EC-ADB0-74DDFC84095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>
          <a:xfrm>
            <a:off x="200025" y="533400"/>
            <a:ext cx="6400800" cy="3600450"/>
          </a:xfrm>
        </p:spPr>
      </p:sp>
      <p:sp>
        <p:nvSpPr>
          <p:cNvPr id="18" name="Notes Placeholder 17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93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default procedure uses some approximations to speed up the search. These approximations can be avoided with the argument </a:t>
            </a:r>
            <a:r>
              <a:rPr lang="en-CA" dirty="0"/>
              <a:t>approximation=FALSE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possible that the minimum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AICc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will not be found due to these approximations, or because of the use of a stepwise procedure. A much larger set of models will be searched if the argument </a:t>
            </a:r>
            <a:r>
              <a:rPr lang="en-CA" dirty="0"/>
              <a:t>stepwise=FALSE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used. See the help file for a full description of the arguments.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DFCD7-5807-4751-9171-CCD563A497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2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832" y="678129"/>
            <a:ext cx="7546228" cy="1375834"/>
          </a:xfrm>
          <a:prstGeom prst="rect">
            <a:avLst/>
          </a:prstGeo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1" y="2053963"/>
            <a:ext cx="7567594" cy="1200329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760780"/>
            <a:ext cx="8469009" cy="38338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766770"/>
            <a:ext cx="7772400" cy="3559962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 b="1" cap="none" baseline="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248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27490" y="4869656"/>
            <a:ext cx="111651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27490" y="4869656"/>
            <a:ext cx="1116510" cy="273844"/>
          </a:xfr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193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60780"/>
            <a:ext cx="3008313" cy="76077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60780"/>
            <a:ext cx="5111750" cy="38338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87454"/>
            <a:ext cx="3008313" cy="30071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Slide Number Placeholder 4"/>
          <p:cNvSpPr txBox="1">
            <a:spLocks/>
          </p:cNvSpPr>
          <p:nvPr userDrawn="1"/>
        </p:nvSpPr>
        <p:spPr>
          <a:xfrm>
            <a:off x="8027490" y="4869656"/>
            <a:ext cx="11165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0" kern="120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7490" y="4869656"/>
            <a:ext cx="111651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3961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828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/>
              <a:t>©2015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67" r:id="rId3"/>
    <p:sldLayoutId id="2147493458" r:id="rId4"/>
    <p:sldLayoutId id="2147493460" r:id="rId5"/>
    <p:sldLayoutId id="2147493461" r:id="rId6"/>
    <p:sldLayoutId id="2147493462" r:id="rId7"/>
    <p:sldLayoutId id="2147493468" r:id="rId8"/>
    <p:sldLayoutId id="2147493463" r:id="rId9"/>
    <p:sldLayoutId id="2147493464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046" y="584974"/>
            <a:ext cx="8323167" cy="1375834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MMA 867</a:t>
            </a:r>
            <a:br>
              <a:rPr lang="en-US" sz="2700" dirty="0"/>
            </a:br>
            <a:r>
              <a:rPr lang="en-US" sz="2700" dirty="0"/>
              <a:t>Predictive Modelling </a:t>
            </a:r>
            <a:br>
              <a:rPr lang="en-US" dirty="0"/>
            </a:br>
            <a:r>
              <a:rPr lang="en-US" dirty="0"/>
              <a:t>Time Series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046" y="2345011"/>
            <a:ext cx="7567594" cy="738664"/>
          </a:xfrm>
        </p:spPr>
        <p:txBody>
          <a:bodyPr/>
          <a:lstStyle/>
          <a:p>
            <a:r>
              <a:rPr lang="en-US" sz="2100" dirty="0"/>
              <a:t>Queen's Master in Management Analytics</a:t>
            </a:r>
            <a:br>
              <a:rPr lang="en-US" sz="2100" dirty="0"/>
            </a:br>
            <a:r>
              <a:rPr lang="en-US" sz="2100" dirty="0"/>
              <a:t>Jue Wang</a:t>
            </a:r>
          </a:p>
        </p:txBody>
      </p:sp>
    </p:spTree>
    <p:extLst>
      <p:ext uri="{BB962C8B-B14F-4D97-AF65-F5344CB8AC3E}">
        <p14:creationId xmlns:p14="http://schemas.microsoft.com/office/powerpoint/2010/main" val="106065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588-551B-0E4E-8904-8E77201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Autocorrelation and Partial Autocorrelation Functions 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2CBC904-5E4D-DA44-8C36-99FE896F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" y="1466411"/>
            <a:ext cx="8323035" cy="3419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86D8B0-EA97-4E41-8433-D13F507CE84F}"/>
              </a:ext>
            </a:extLst>
          </p:cNvPr>
          <p:cNvSpPr/>
          <p:nvPr/>
        </p:nvSpPr>
        <p:spPr>
          <a:xfrm>
            <a:off x="4234263" y="788902"/>
            <a:ext cx="774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AR(</a:t>
            </a:r>
            <a:r>
              <a:rPr lang="en-US" i="1" dirty="0">
                <a:latin typeface="Times" pitchFamily="2" charset="0"/>
              </a:rPr>
              <a:t>2</a:t>
            </a:r>
            <a:r>
              <a:rPr lang="en-US" dirty="0">
                <a:latin typeface="Times" pitchFamily="2" charset="0"/>
              </a:rPr>
              <a:t>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79D59-E8AE-BE47-8371-BFDE9E29E9AC}"/>
              </a:ext>
            </a:extLst>
          </p:cNvPr>
          <p:cNvSpPr/>
          <p:nvPr/>
        </p:nvSpPr>
        <p:spPr>
          <a:xfrm>
            <a:off x="2125893" y="1254441"/>
            <a:ext cx="1336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ACF: Tails off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052463-6E08-D243-825C-CEAC4C6AD21B}"/>
              </a:ext>
            </a:extLst>
          </p:cNvPr>
          <p:cNvSpPr/>
          <p:nvPr/>
        </p:nvSpPr>
        <p:spPr>
          <a:xfrm>
            <a:off x="6412876" y="1254440"/>
            <a:ext cx="1336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PACF: Cuts off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933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588-551B-0E4E-8904-8E77201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Autocorrelation and Partial Autocorrelation Functions  </a:t>
            </a: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0D0ADF5-585B-7548-8EF0-232904519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50" y="1556574"/>
            <a:ext cx="7485334" cy="31564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1814E-3D71-9B43-BF21-72C5AEEAB5BD}"/>
              </a:ext>
            </a:extLst>
          </p:cNvPr>
          <p:cNvSpPr/>
          <p:nvPr/>
        </p:nvSpPr>
        <p:spPr>
          <a:xfrm>
            <a:off x="4220784" y="901415"/>
            <a:ext cx="82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MA(</a:t>
            </a:r>
            <a:r>
              <a:rPr lang="en-US" i="1" dirty="0">
                <a:latin typeface="Times" pitchFamily="2" charset="0"/>
              </a:rPr>
              <a:t>2</a:t>
            </a:r>
            <a:r>
              <a:rPr lang="en-US" dirty="0">
                <a:latin typeface="Times" pitchFamily="2" charset="0"/>
              </a:rPr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47B191-DE5C-E747-9FFD-1EC79F6B3C2B}"/>
              </a:ext>
            </a:extLst>
          </p:cNvPr>
          <p:cNvSpPr/>
          <p:nvPr/>
        </p:nvSpPr>
        <p:spPr>
          <a:xfrm>
            <a:off x="2227852" y="1402685"/>
            <a:ext cx="1336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ACF: Cuts off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11B98D-C1B4-194A-9F70-0C78ADDA8E2C}"/>
              </a:ext>
            </a:extLst>
          </p:cNvPr>
          <p:cNvSpPr/>
          <p:nvPr/>
        </p:nvSpPr>
        <p:spPr>
          <a:xfrm>
            <a:off x="6144775" y="1402685"/>
            <a:ext cx="1336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PACF: Tails off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9369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77588-551B-0E4E-8904-8E77201F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Autocorrelation and Partial Autocorrelation Functions  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B419785-53F2-B04B-97C3-0D3F609E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90" y="1621947"/>
            <a:ext cx="7405345" cy="3023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C4245F-CCC6-C541-B82B-3DE583A0D568}"/>
              </a:ext>
            </a:extLst>
          </p:cNvPr>
          <p:cNvSpPr/>
          <p:nvPr/>
        </p:nvSpPr>
        <p:spPr>
          <a:xfrm>
            <a:off x="3752164" y="972655"/>
            <a:ext cx="127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ARMA(</a:t>
            </a:r>
            <a:r>
              <a:rPr lang="en-US" i="1" dirty="0">
                <a:latin typeface="Times" pitchFamily="2" charset="0"/>
              </a:rPr>
              <a:t>2</a:t>
            </a:r>
            <a:r>
              <a:rPr lang="en-US" dirty="0">
                <a:latin typeface="Times" pitchFamily="2" charset="0"/>
              </a:rPr>
              <a:t>)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6D4DF9-6D28-9443-92CC-36A388C02C94}"/>
              </a:ext>
            </a:extLst>
          </p:cNvPr>
          <p:cNvSpPr/>
          <p:nvPr/>
        </p:nvSpPr>
        <p:spPr>
          <a:xfrm>
            <a:off x="1975706" y="1468058"/>
            <a:ext cx="1336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ACF: Tails off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BDF46B-AA4F-3E46-A646-3F1EB6F82B98}"/>
              </a:ext>
            </a:extLst>
          </p:cNvPr>
          <p:cNvSpPr/>
          <p:nvPr/>
        </p:nvSpPr>
        <p:spPr>
          <a:xfrm>
            <a:off x="5730171" y="1468057"/>
            <a:ext cx="1336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PACF: Tails off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444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F107C-2A6F-5949-AE93-90C7E1331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Box-Cox Transform</a:t>
            </a:r>
          </a:p>
        </p:txBody>
      </p:sp>
      <p:sp>
        <p:nvSpPr>
          <p:cNvPr id="7" name="AutoShape 2" descr="{\displaystyle y_{i}^{(\lambda )}={\begin{cases}{\dfrac {y_{i}^{\lambda }-1}{\lambda }}&amp;{\text{if }}\lambda \neq 0,\\\ln y_{i}&amp;{\text{if }}\lambda =0,\end{cases}}}">
            <a:extLst>
              <a:ext uri="{FF2B5EF4-FFF2-40B4-BE49-F238E27FC236}">
                <a16:creationId xmlns:a16="http://schemas.microsoft.com/office/drawing/2014/main" id="{83CDBC8F-D7E7-6C42-BFE7-FAB23C035F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984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F3E4E0-BD77-A54B-878D-861CE09DC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603" y="2366506"/>
            <a:ext cx="2955650" cy="9490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682A84-A0A6-2B4E-A89B-11BB428A862E}"/>
              </a:ext>
            </a:extLst>
          </p:cNvPr>
          <p:cNvSpPr/>
          <p:nvPr/>
        </p:nvSpPr>
        <p:spPr>
          <a:xfrm>
            <a:off x="416711" y="1233253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22222"/>
                </a:solidFill>
                <a:latin typeface="Arial" panose="020B0604020202020204" pitchFamily="34" charset="0"/>
              </a:rPr>
              <a:t>Box–Cox transformations are defined 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64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5ACFEA-0C49-0142-B66A-D72B897FE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867460"/>
            <a:ext cx="8513606" cy="3833843"/>
          </a:xfrm>
        </p:spPr>
        <p:txBody>
          <a:bodyPr>
            <a:normAutofit/>
          </a:bodyPr>
          <a:lstStyle/>
          <a:p>
            <a:r>
              <a:rPr lang="en-CA" sz="1800" dirty="0"/>
              <a:t>Fitting an ARMA model requires the time series to be </a:t>
            </a:r>
            <a:r>
              <a:rPr lang="en-CA" sz="1800" b="1" dirty="0"/>
              <a:t>stationary</a:t>
            </a:r>
            <a:r>
              <a:rPr lang="en-CA" sz="1800" dirty="0"/>
              <a:t>.</a:t>
            </a:r>
          </a:p>
          <a:p>
            <a:r>
              <a:rPr lang="en-CA" sz="1800" dirty="0"/>
              <a:t>A series is said to be stationary when its mean, variance, and autocovariance are time invariant.</a:t>
            </a:r>
          </a:p>
          <a:p>
            <a:r>
              <a:rPr lang="en-CA" sz="1800" dirty="0"/>
              <a:t>The augmented Dickey-Fuller (ADF) test is a formal statistical test for stationarity.     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0EF22-5461-924D-929C-C39651C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/>
              <a:t>Stationarity</a:t>
            </a:r>
            <a:endParaRPr lang="en-US"/>
          </a:p>
        </p:txBody>
      </p:sp>
      <p:pic>
        <p:nvPicPr>
          <p:cNvPr id="1026" name="Picture 2" descr="learn-data-science-forecasting-with-ARIMA-chart5.png">
            <a:extLst>
              <a:ext uri="{FF2B5EF4-FFF2-40B4-BE49-F238E27FC236}">
                <a16:creationId xmlns:a16="http://schemas.microsoft.com/office/drawing/2014/main" id="{ADD63500-666B-5543-9062-3E34913D4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790" y="2121761"/>
            <a:ext cx="6199716" cy="309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08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3E6E2-9A73-6940-9562-1B6FF9CC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000" dirty="0"/>
              <a:t>AIC is a criterion for model selection</a:t>
            </a:r>
          </a:p>
          <a:p>
            <a:r>
              <a:rPr lang="en-CA" sz="2000" dirty="0"/>
              <a:t>We prefer the model with the minimum AIC value</a:t>
            </a:r>
          </a:p>
          <a:p>
            <a:r>
              <a:rPr lang="en-CA" sz="2000" dirty="0"/>
              <a:t>One can improve the fit by adding parameters, but this may cause overfitting. </a:t>
            </a:r>
          </a:p>
          <a:p>
            <a:r>
              <a:rPr lang="en-CA" sz="2000" dirty="0"/>
              <a:t>AIC introduces a penalty term for the number of parameters in the model. </a:t>
            </a:r>
          </a:p>
          <a:p>
            <a:r>
              <a:rPr lang="en-CA" sz="2000" dirty="0">
                <a:solidFill>
                  <a:srgbClr val="FF0000"/>
                </a:solidFill>
              </a:rPr>
              <a:t>AIC=2k-2ln(L), </a:t>
            </a:r>
            <a:r>
              <a:rPr lang="en-CA" sz="2000" dirty="0"/>
              <a:t>where k is the number of parameters, L is the log-likelihood.</a:t>
            </a:r>
          </a:p>
          <a:p>
            <a:r>
              <a:rPr lang="en-CA" sz="2000" dirty="0"/>
              <a:t>When the sample size is small, AIC tends to overfit. </a:t>
            </a:r>
            <a:r>
              <a:rPr lang="en-CA" sz="2000" dirty="0" err="1"/>
              <a:t>AICc</a:t>
            </a:r>
            <a:r>
              <a:rPr lang="en-CA" sz="2000" dirty="0"/>
              <a:t> is a correction of AIC for small sample sizes:</a:t>
            </a:r>
          </a:p>
          <a:p>
            <a:endParaRPr lang="en-CA" sz="2000" dirty="0"/>
          </a:p>
          <a:p>
            <a:endParaRPr lang="en-CA" sz="2000" dirty="0"/>
          </a:p>
          <a:p>
            <a:pPr marL="0" indent="0">
              <a:buNone/>
            </a:pPr>
            <a:r>
              <a:rPr lang="en-CA" sz="2000" i="1" dirty="0"/>
              <a:t>       where n</a:t>
            </a:r>
            <a:r>
              <a:rPr lang="en-CA" sz="2000" dirty="0"/>
              <a:t> denotes the sample size and </a:t>
            </a:r>
            <a:r>
              <a:rPr lang="en-CA" sz="2000" i="1" dirty="0"/>
              <a:t>k</a:t>
            </a:r>
            <a:r>
              <a:rPr lang="en-CA" sz="2000" dirty="0"/>
              <a:t> denotes the number of parameters</a:t>
            </a:r>
          </a:p>
          <a:p>
            <a:endParaRPr lang="en-CA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DB22B-4686-2244-B015-288DA37C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dirty="0"/>
              <a:t>Order Selection: Akaike information criteria (AIC)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78E31-E889-A74B-9DFB-22E15C3A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64" y="3630655"/>
            <a:ext cx="2307892" cy="5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3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51757-67C3-3A40-A6AC-456F2766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49" y="44624"/>
            <a:ext cx="7740748" cy="648072"/>
          </a:xfrm>
        </p:spPr>
        <p:txBody>
          <a:bodyPr/>
          <a:lstStyle/>
          <a:p>
            <a:r>
              <a:rPr lang="en-CA" b="0" dirty="0"/>
              <a:t>Order Selection: Bayesian information criteria (BIC)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F8ABA-70F7-2843-914A-974D1EE35A83}"/>
              </a:ext>
            </a:extLst>
          </p:cNvPr>
          <p:cNvSpPr/>
          <p:nvPr/>
        </p:nvSpPr>
        <p:spPr>
          <a:xfrm>
            <a:off x="395207" y="1176006"/>
            <a:ext cx="78705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222222"/>
                </a:solidFill>
                <a:latin typeface="+mj-lt"/>
              </a:rPr>
              <a:t>Like AIC, BIC also has a penalty term for the number of parameters in the model. But the penalty term is larger in BIC than in 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22222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A lower BIC means that a model is considered to be better.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BIC penalizes model complexity more heavily than AIC.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latin typeface="+mj-lt"/>
              </a:rPr>
              <a:t>Most of the times AIC/BIC will agree on the preferred model. When they don't, just report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80324F-F12F-9143-A4BB-01275471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02" y="2098133"/>
            <a:ext cx="2990126" cy="38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547A45-2CB5-2A4A-A76E-4389EBE49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95" y="921324"/>
            <a:ext cx="8469009" cy="3833843"/>
          </a:xfrm>
        </p:spPr>
        <p:txBody>
          <a:bodyPr>
            <a:normAutofit/>
          </a:bodyPr>
          <a:lstStyle/>
          <a:p>
            <a:r>
              <a:rPr lang="en-CA" sz="2000" dirty="0"/>
              <a:t>These information criteria are not good at selecting the appropriate order of differencing (</a:t>
            </a:r>
            <a:r>
              <a:rPr lang="en-CA" sz="2000" i="1" dirty="0">
                <a:latin typeface="Times" pitchFamily="2" charset="0"/>
              </a:rPr>
              <a:t>d</a:t>
            </a:r>
            <a:r>
              <a:rPr lang="en-CA" sz="2000" dirty="0"/>
              <a:t>)</a:t>
            </a:r>
          </a:p>
          <a:p>
            <a:r>
              <a:rPr lang="en-CA" sz="2000" dirty="0"/>
              <a:t>They are only used for selecting the values of </a:t>
            </a:r>
            <a:r>
              <a:rPr lang="en-CA" sz="2000" i="1" dirty="0">
                <a:latin typeface="Times" pitchFamily="2" charset="0"/>
              </a:rPr>
              <a:t>p</a:t>
            </a:r>
            <a:r>
              <a:rPr lang="en-CA" sz="2000" dirty="0"/>
              <a:t> and </a:t>
            </a:r>
            <a:r>
              <a:rPr lang="en-CA" sz="2000" i="1" dirty="0">
                <a:latin typeface="Times" pitchFamily="2" charset="0"/>
              </a:rPr>
              <a:t>q</a:t>
            </a:r>
            <a:r>
              <a:rPr lang="en-CA" sz="2000" dirty="0"/>
              <a:t>. </a:t>
            </a:r>
          </a:p>
          <a:p>
            <a:r>
              <a:rPr lang="en-CA" sz="2000" dirty="0"/>
              <a:t>This is because the differencing changes the data on which the likelihood is computed, making the AIC values between models with different orders of differencing not comparable. </a:t>
            </a:r>
          </a:p>
          <a:p>
            <a:r>
              <a:rPr lang="en-CA" sz="2000" dirty="0"/>
              <a:t>So we need to use some other approach to choose </a:t>
            </a:r>
            <a:r>
              <a:rPr lang="en-CA" sz="2000" i="1" dirty="0">
                <a:latin typeface="Times" pitchFamily="2" charset="0"/>
              </a:rPr>
              <a:t>d</a:t>
            </a:r>
            <a:r>
              <a:rPr lang="en-CA" sz="2000" dirty="0"/>
              <a:t>, and then we can use the criteria to select </a:t>
            </a:r>
            <a:r>
              <a:rPr lang="en-CA" sz="2000" i="1" dirty="0">
                <a:latin typeface="Times" pitchFamily="2" charset="0"/>
              </a:rPr>
              <a:t>p</a:t>
            </a:r>
            <a:r>
              <a:rPr lang="en-CA" sz="2000" dirty="0"/>
              <a:t> and </a:t>
            </a:r>
            <a:r>
              <a:rPr lang="en-CA" sz="2000" i="1" dirty="0">
                <a:latin typeface="Times" pitchFamily="2" charset="0"/>
              </a:rPr>
              <a:t>q</a:t>
            </a:r>
            <a:r>
              <a:rPr lang="en-CA" sz="2000" dirty="0"/>
              <a:t>.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08ECEC-86F9-AA46-AB46-7B8D838B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dirty="0"/>
              <a:t>Order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22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C03E54-C738-EE45-881A-88FA197B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dirty="0"/>
              <a:t>Fitting (non-seasonal) ARIMA model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06C08E-E6B4-1643-AB70-941EA187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75" y="815493"/>
            <a:ext cx="5699935" cy="42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63677-48D7-A045-A402-0F1B1CDBE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2025" y="250688"/>
            <a:ext cx="2914456" cy="442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https://ourworldindata.org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559E1-DF82-CE43-BF02-86FEE4DDB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B3063F0-9E30-F04E-A7E5-89D61085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735" y="780757"/>
            <a:ext cx="4793691" cy="422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8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9249" y="760780"/>
            <a:ext cx="8469009" cy="4338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A series of data points indexed in time order. e.g., Daily new cases of Covid-19 in the US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What do you observe from the plot?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1" charset="-128"/>
              </a:rPr>
              <a:t>Time Series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4C84F97-D4EA-1B49-909A-BFCA0CF0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79" y="1138522"/>
            <a:ext cx="7635441" cy="34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2B0A39-9D01-794B-81F3-C8D57B25B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85" y="92197"/>
            <a:ext cx="6816472" cy="4930260"/>
          </a:xfrm>
        </p:spPr>
      </p:pic>
    </p:spTree>
    <p:extLst>
      <p:ext uri="{BB962C8B-B14F-4D97-AF65-F5344CB8AC3E}">
        <p14:creationId xmlns:p14="http://schemas.microsoft.com/office/powerpoint/2010/main" val="2617344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B0BAB71-3AB5-5446-BF33-BD8FAAF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7" y="67701"/>
            <a:ext cx="5549043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81B82BB2-72EF-B146-8743-2002F013E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734" y="1375188"/>
            <a:ext cx="8469313" cy="34150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7471DC2-F89F-9143-9B10-A76D6781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1" charset="-128"/>
              </a:rPr>
              <a:t>Time Series </a:t>
            </a:r>
            <a:r>
              <a:rPr lang="en-US" dirty="0">
                <a:solidFill>
                  <a:srgbClr val="FF0000"/>
                </a:solidFill>
                <a:ea typeface="ＭＳ Ｐゴシック" pitchFamily="1" charset="-128"/>
              </a:rPr>
              <a:t>Forecasting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4703F-B313-9740-AA26-A4E60ED623B5}"/>
              </a:ext>
            </a:extLst>
          </p:cNvPr>
          <p:cNvSpPr/>
          <p:nvPr/>
        </p:nvSpPr>
        <p:spPr>
          <a:xfrm>
            <a:off x="319594" y="929175"/>
            <a:ext cx="8824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will learn how to forecast the number of new cases in near future (e.g., next 20 days)</a:t>
            </a:r>
          </a:p>
        </p:txBody>
      </p:sp>
    </p:spTree>
    <p:extLst>
      <p:ext uri="{BB962C8B-B14F-4D97-AF65-F5344CB8AC3E}">
        <p14:creationId xmlns:p14="http://schemas.microsoft.com/office/powerpoint/2010/main" val="24916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 bwMode="auto">
          <a:xfrm>
            <a:off x="71165" y="1098132"/>
            <a:ext cx="8469009" cy="383384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en-US" sz="2000" dirty="0">
                <a:ea typeface="ＭＳ Ｐゴシック" pitchFamily="1" charset="-128"/>
              </a:rPr>
              <a:t>Conceptuel </a:t>
            </a:r>
            <a:r>
              <a:rPr lang="fr-FR" altLang="en-US" sz="2000" dirty="0" err="1">
                <a:ea typeface="ＭＳ Ｐゴシック" pitchFamily="1" charset="-128"/>
              </a:rPr>
              <a:t>Understanding</a:t>
            </a:r>
            <a:r>
              <a:rPr lang="fr-FR" altLang="en-US" sz="2000" dirty="0">
                <a:ea typeface="ＭＳ Ｐゴシック" pitchFamily="1" charset="-128"/>
              </a:rPr>
              <a:t> of Time </a:t>
            </a:r>
            <a:r>
              <a:rPr lang="fr-FR" altLang="en-US" sz="2000" dirty="0" err="1">
                <a:ea typeface="ＭＳ Ｐゴシック" pitchFamily="1" charset="-128"/>
              </a:rPr>
              <a:t>Series</a:t>
            </a:r>
            <a:r>
              <a:rPr lang="fr-FR" altLang="en-US" sz="2000" dirty="0">
                <a:ea typeface="ＭＳ Ｐゴシック" pitchFamily="1" charset="-128"/>
              </a:rPr>
              <a:t> Model (ARIMA)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en-US" sz="2000" dirty="0" err="1">
                <a:ea typeface="ＭＳ Ｐゴシック" pitchFamily="1" charset="-128"/>
              </a:rPr>
              <a:t>Forecasting</a:t>
            </a:r>
            <a:r>
              <a:rPr lang="fr-FR" altLang="en-US" sz="2000" dirty="0">
                <a:ea typeface="ＭＳ Ｐゴシック" pitchFamily="1" charset="-128"/>
              </a:rPr>
              <a:t> New cases of Covid-19 in the US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altLang="en-US" sz="2000" dirty="0">
                <a:ea typeface="ＭＳ Ｐゴシック" pitchFamily="1" charset="-128"/>
              </a:rPr>
              <a:t>Group Discussion: </a:t>
            </a:r>
            <a:r>
              <a:rPr lang="fr-FR" altLang="en-US" sz="2000" dirty="0" err="1">
                <a:ea typeface="ＭＳ Ｐゴシック" pitchFamily="1" charset="-128"/>
              </a:rPr>
              <a:t>Forecasting</a:t>
            </a:r>
            <a:r>
              <a:rPr lang="fr-FR" altLang="en-US" sz="2000" dirty="0">
                <a:ea typeface="ＭＳ Ｐゴシック" pitchFamily="1" charset="-128"/>
              </a:rPr>
              <a:t> new </a:t>
            </a:r>
            <a:r>
              <a:rPr lang="fr-FR" altLang="en-US" sz="2000" dirty="0" err="1">
                <a:ea typeface="ＭＳ Ｐゴシック" pitchFamily="1" charset="-128"/>
              </a:rPr>
              <a:t>death</a:t>
            </a:r>
            <a:r>
              <a:rPr lang="fr-FR" altLang="en-US" sz="2000" dirty="0">
                <a:ea typeface="ＭＳ Ｐゴシック" pitchFamily="1" charset="-128"/>
              </a:rPr>
              <a:t> </a:t>
            </a:r>
            <a:r>
              <a:rPr lang="fr-FR" altLang="en-US" sz="2000" dirty="0" err="1">
                <a:ea typeface="ＭＳ Ｐゴシック" pitchFamily="1" charset="-128"/>
              </a:rPr>
              <a:t>from</a:t>
            </a:r>
            <a:r>
              <a:rPr lang="fr-FR" altLang="en-US" sz="2000" dirty="0">
                <a:ea typeface="ＭＳ Ｐゴシック" pitchFamily="1" charset="-128"/>
              </a:rPr>
              <a:t> Covid-19 in Canada over the </a:t>
            </a:r>
            <a:r>
              <a:rPr lang="fr-FR" altLang="en-US" sz="2000" dirty="0" err="1">
                <a:ea typeface="ＭＳ Ｐゴシック" pitchFamily="1" charset="-128"/>
              </a:rPr>
              <a:t>next</a:t>
            </a:r>
            <a:r>
              <a:rPr lang="fr-FR" altLang="en-US" sz="2000" dirty="0">
                <a:ea typeface="ＭＳ Ｐゴシック" pitchFamily="1" charset="-128"/>
              </a:rPr>
              <a:t> 14 </a:t>
            </a:r>
            <a:r>
              <a:rPr lang="fr-FR" altLang="en-US" sz="2000" dirty="0" err="1">
                <a:ea typeface="ＭＳ Ｐゴシック" pitchFamily="1" charset="-128"/>
              </a:rPr>
              <a:t>days</a:t>
            </a:r>
            <a:endParaRPr lang="fr-FR" altLang="en-US" sz="1600" dirty="0">
              <a:ea typeface="ＭＳ Ｐゴシック" pitchFamily="1" charset="-128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fr-FR" altLang="en-US" dirty="0">
                <a:ea typeface="ＭＳ Ｐゴシック" pitchFamily="1" charset="-128"/>
              </a:rPr>
              <a:t>Learning Objectives</a:t>
            </a:r>
            <a:endParaRPr lang="fr-FR" altLang="en-US" sz="3200" b="0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40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89966"/>
            <a:ext cx="7033964" cy="648072"/>
          </a:xfrm>
        </p:spPr>
        <p:txBody>
          <a:bodyPr/>
          <a:lstStyle/>
          <a:p>
            <a:pPr lvl="1" algn="l" defTabSz="457200" rtl="0">
              <a:lnSpc>
                <a:spcPts val="2600"/>
              </a:lnSpc>
              <a:spcBef>
                <a:spcPct val="0"/>
              </a:spcBef>
            </a:pP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From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Linear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Regression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to Time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Series</a:t>
            </a:r>
            <a:endParaRPr lang="en-US" sz="2800" b="1" kern="1200" dirty="0">
              <a:solidFill>
                <a:schemeClr val="tx2">
                  <a:lumMod val="75000"/>
                </a:schemeClr>
              </a:solidFill>
              <a:latin typeface="+mj-lt"/>
              <a:ea typeface="ＭＳ Ｐゴシック" pitchFamily="1" charset="-128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302D9-6CDC-5A4A-8753-687D58297586}"/>
              </a:ext>
            </a:extLst>
          </p:cNvPr>
          <p:cNvSpPr/>
          <p:nvPr/>
        </p:nvSpPr>
        <p:spPr>
          <a:xfrm>
            <a:off x="317166" y="3381694"/>
            <a:ext cx="5120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an autoregressive (AR) model with order </a:t>
            </a:r>
            <a:r>
              <a:rPr lang="en-US" i="1" dirty="0">
                <a:latin typeface="Times" pitchFamily="2" charset="0"/>
              </a:rPr>
              <a:t>p</a:t>
            </a:r>
            <a:r>
              <a:rPr lang="en-US" dirty="0"/>
              <a:t>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F5ECB-8BB1-254D-B85B-7BEAA6699D78}"/>
              </a:ext>
            </a:extLst>
          </p:cNvPr>
          <p:cNvSpPr/>
          <p:nvPr/>
        </p:nvSpPr>
        <p:spPr>
          <a:xfrm>
            <a:off x="255483" y="1145979"/>
            <a:ext cx="867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may create a linear regression model using the most recent </a:t>
            </a:r>
            <a:r>
              <a:rPr lang="en-US" i="1" dirty="0">
                <a:latin typeface="Times" pitchFamily="2" charset="0"/>
              </a:rPr>
              <a:t>p </a:t>
            </a:r>
            <a:r>
              <a:rPr lang="en-US" dirty="0"/>
              <a:t>datapoints as predictors: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840E4-A829-6146-8152-7243F3F2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38" y="1881682"/>
            <a:ext cx="4871369" cy="377880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22CDA89C-2E10-704D-B14C-09F52BE1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041" y="2638520"/>
            <a:ext cx="2295793" cy="2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4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89966"/>
            <a:ext cx="7033964" cy="648072"/>
          </a:xfrm>
        </p:spPr>
        <p:txBody>
          <a:bodyPr/>
          <a:lstStyle/>
          <a:p>
            <a:pPr lvl="1" algn="l" defTabSz="457200" rtl="0">
              <a:lnSpc>
                <a:spcPts val="2600"/>
              </a:lnSpc>
              <a:spcBef>
                <a:spcPct val="0"/>
              </a:spcBef>
            </a:pP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From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Linear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Regression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 to Time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ea typeface="ＭＳ Ｐゴシック" pitchFamily="1" charset="-128"/>
              </a:rPr>
              <a:t>Series</a:t>
            </a:r>
            <a:endParaRPr lang="en-US" sz="2800" b="1" kern="1200" dirty="0">
              <a:solidFill>
                <a:schemeClr val="tx2">
                  <a:lumMod val="75000"/>
                </a:schemeClr>
              </a:solidFill>
              <a:latin typeface="+mj-lt"/>
              <a:ea typeface="ＭＳ Ｐゴシック" pitchFamily="1" charset="-128"/>
              <a:cs typeface="+mj-cs"/>
            </a:endParaRPr>
          </a:p>
        </p:txBody>
      </p:sp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C1CCB7C3-EA48-7C42-ADB5-DF3EBB3D3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2"/>
          <a:stretch/>
        </p:blipFill>
        <p:spPr>
          <a:xfrm>
            <a:off x="3720953" y="2085697"/>
            <a:ext cx="1480836" cy="42319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E9F234-0C9B-B847-889A-59576D26028D}"/>
              </a:ext>
            </a:extLst>
          </p:cNvPr>
          <p:cNvSpPr/>
          <p:nvPr/>
        </p:nvSpPr>
        <p:spPr>
          <a:xfrm>
            <a:off x="407882" y="1026080"/>
            <a:ext cx="8539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there is trend in the time series, we can often alleviate it through “regular differencing”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31D46-5BB2-DF48-ABD6-75859E0187AD}"/>
              </a:ext>
            </a:extLst>
          </p:cNvPr>
          <p:cNvSpPr/>
          <p:nvPr/>
        </p:nvSpPr>
        <p:spPr>
          <a:xfrm>
            <a:off x="407882" y="3014515"/>
            <a:ext cx="5120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a regular differencing with order </a:t>
            </a:r>
            <a:r>
              <a:rPr lang="en-US" i="1" dirty="0">
                <a:latin typeface="Times" pitchFamily="2" charset="0"/>
              </a:rPr>
              <a:t>d=1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26399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89966"/>
            <a:ext cx="7033964" cy="648072"/>
          </a:xfrm>
        </p:spPr>
        <p:txBody>
          <a:bodyPr/>
          <a:lstStyle/>
          <a:p>
            <a:pPr lvl="1" algn="l" defTabSz="457200" rtl="0">
              <a:lnSpc>
                <a:spcPts val="2600"/>
              </a:lnSpc>
              <a:spcBef>
                <a:spcPct val="0"/>
              </a:spcBef>
            </a:pP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From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Linear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Regression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to Time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Series</a:t>
            </a:r>
            <a:endParaRPr lang="en-US" sz="2800" b="1" kern="1200" dirty="0">
              <a:solidFill>
                <a:schemeClr val="tx2">
                  <a:lumMod val="75000"/>
                </a:schemeClr>
              </a:solidFill>
              <a:latin typeface="+mj-lt"/>
              <a:ea typeface="ＭＳ Ｐゴシック" pitchFamily="1" charset="-128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E0289-CE0F-0D4C-8816-27FF4CC10B92}"/>
              </a:ext>
            </a:extLst>
          </p:cNvPr>
          <p:cNvSpPr/>
          <p:nvPr/>
        </p:nvSpPr>
        <p:spPr>
          <a:xfrm>
            <a:off x="394716" y="1060270"/>
            <a:ext cx="8671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white noise terms are usually not flexible enough in practice. So we use a more generalized noise term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CFEB53-8CE0-994E-BCF5-364BBB15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69" y="2138786"/>
            <a:ext cx="5793133" cy="39132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88CAE4-6B3C-594A-9BB0-DFC07F3B5911}"/>
              </a:ext>
            </a:extLst>
          </p:cNvPr>
          <p:cNvCxnSpPr/>
          <p:nvPr/>
        </p:nvCxnSpPr>
        <p:spPr>
          <a:xfrm>
            <a:off x="5294864" y="2530110"/>
            <a:ext cx="194012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67D359-33C8-3E4C-8CE2-F9C52240FD0C}"/>
              </a:ext>
            </a:extLst>
          </p:cNvPr>
          <p:cNvSpPr/>
          <p:nvPr/>
        </p:nvSpPr>
        <p:spPr>
          <a:xfrm>
            <a:off x="394716" y="3159900"/>
            <a:ext cx="7455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extra noise terms are called moving average (MA) terms with order </a:t>
            </a:r>
            <a:r>
              <a:rPr lang="en-US" i="1" dirty="0">
                <a:latin typeface="Times" pitchFamily="2" charset="0"/>
              </a:rPr>
              <a:t>q.</a:t>
            </a:r>
          </a:p>
        </p:txBody>
      </p:sp>
    </p:spTree>
    <p:extLst>
      <p:ext uri="{BB962C8B-B14F-4D97-AF65-F5344CB8AC3E}">
        <p14:creationId xmlns:p14="http://schemas.microsoft.com/office/powerpoint/2010/main" val="195224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89966"/>
            <a:ext cx="7033964" cy="648072"/>
          </a:xfrm>
        </p:spPr>
        <p:txBody>
          <a:bodyPr/>
          <a:lstStyle/>
          <a:p>
            <a:pPr lvl="1" algn="l" defTabSz="457200" rtl="0">
              <a:lnSpc>
                <a:spcPts val="2600"/>
              </a:lnSpc>
              <a:spcBef>
                <a:spcPct val="0"/>
              </a:spcBef>
            </a:pP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From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Linear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Regression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to Time 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Series</a:t>
            </a:r>
            <a:endParaRPr lang="en-US" sz="2800" b="1" kern="1200" dirty="0">
              <a:solidFill>
                <a:schemeClr val="tx2">
                  <a:lumMod val="75000"/>
                </a:schemeClr>
              </a:solidFill>
              <a:latin typeface="+mj-lt"/>
              <a:ea typeface="ＭＳ Ｐゴシック" pitchFamily="1" charset="-128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CFEB53-8CE0-994E-BCF5-364BBB15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17" y="1820414"/>
            <a:ext cx="6612634" cy="4466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58779F-41EF-E640-A32D-DAE2F762FE27}"/>
              </a:ext>
            </a:extLst>
          </p:cNvPr>
          <p:cNvSpPr/>
          <p:nvPr/>
        </p:nvSpPr>
        <p:spPr>
          <a:xfrm>
            <a:off x="426893" y="1055886"/>
            <a:ext cx="488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We now have an ARIMA(</a:t>
            </a:r>
            <a:r>
              <a:rPr lang="en-US" i="1" dirty="0">
                <a:latin typeface="Times" pitchFamily="2" charset="0"/>
              </a:rPr>
              <a:t>p, d, q</a:t>
            </a:r>
            <a:r>
              <a:rPr lang="en-US" dirty="0">
                <a:latin typeface="Times" pitchFamily="2" charset="0"/>
              </a:rPr>
              <a:t>) model with </a:t>
            </a:r>
            <a:r>
              <a:rPr lang="en-US" i="1" dirty="0">
                <a:latin typeface="Times" pitchFamily="2" charset="0"/>
              </a:rPr>
              <a:t>d=1</a:t>
            </a:r>
            <a:r>
              <a:rPr lang="en-US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EFFF56-67CA-2C4D-8B5B-416E586AE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0" y="3131643"/>
            <a:ext cx="7777004" cy="17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3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49" y="89966"/>
            <a:ext cx="7567530" cy="648072"/>
          </a:xfrm>
        </p:spPr>
        <p:txBody>
          <a:bodyPr/>
          <a:lstStyle/>
          <a:p>
            <a:pPr lvl="1" algn="l" defTabSz="457200" rtl="0">
              <a:lnSpc>
                <a:spcPts val="2600"/>
              </a:lnSpc>
              <a:spcBef>
                <a:spcPct val="0"/>
              </a:spcBef>
            </a:pP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Simulating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ARIMA (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p,d,q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) Model in R (</a:t>
            </a:r>
            <a:r>
              <a:rPr lang="fr-FR" altLang="en-US" sz="2800" b="1" kern="12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see</a:t>
            </a:r>
            <a:r>
              <a:rPr lang="fr-FR" altLang="en-US" sz="2800" b="1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ＭＳ Ｐゴシック" pitchFamily="1" charset="-128"/>
                <a:cs typeface="+mj-cs"/>
              </a:rPr>
              <a:t> R code)</a:t>
            </a:r>
            <a:endParaRPr lang="en-US" sz="2800" b="1" kern="1200" dirty="0">
              <a:solidFill>
                <a:schemeClr val="tx2">
                  <a:lumMod val="75000"/>
                </a:schemeClr>
              </a:solidFill>
              <a:latin typeface="+mj-lt"/>
              <a:ea typeface="ＭＳ Ｐゴシック" pitchFamily="1" charset="-128"/>
              <a:cs typeface="+mj-cs"/>
            </a:endParaRPr>
          </a:p>
        </p:txBody>
      </p:sp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10DB9C11-79D7-0E49-85A0-CC5A956E6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953494"/>
            <a:ext cx="7954926" cy="372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5120</TotalTime>
  <Words>740</Words>
  <Application>Microsoft Macintosh PowerPoint</Application>
  <PresentationFormat>On-screen Show (16:9)</PresentationFormat>
  <Paragraphs>83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Arial</vt:lpstr>
      <vt:lpstr>Calibri</vt:lpstr>
      <vt:lpstr>Rockwell</vt:lpstr>
      <vt:lpstr>Times</vt:lpstr>
      <vt:lpstr>Office Theme</vt:lpstr>
      <vt:lpstr>MMA 867 Predictive Modelling  Time Series Analysis</vt:lpstr>
      <vt:lpstr>Time Series</vt:lpstr>
      <vt:lpstr>Time Series Forecasting</vt:lpstr>
      <vt:lpstr>Learning Objectives</vt:lpstr>
      <vt:lpstr>From Linear Regression to Time Series</vt:lpstr>
      <vt:lpstr>From Linear Regression to Time Series</vt:lpstr>
      <vt:lpstr>From Linear Regression to Time Series</vt:lpstr>
      <vt:lpstr>From Linear Regression to Time Series</vt:lpstr>
      <vt:lpstr>Simulating ARIMA (p,d,q) Model in R (see R code)</vt:lpstr>
      <vt:lpstr>Autocorrelation and Partial Autocorrelation Functions  </vt:lpstr>
      <vt:lpstr>Autocorrelation and Partial Autocorrelation Functions  </vt:lpstr>
      <vt:lpstr>Autocorrelation and Partial Autocorrelation Functions  </vt:lpstr>
      <vt:lpstr>Box-Cox Transform</vt:lpstr>
      <vt:lpstr>Stationarity</vt:lpstr>
      <vt:lpstr>Order Selection: Akaike information criteria (AIC)</vt:lpstr>
      <vt:lpstr>Order Selection: Bayesian information criteria (BIC)</vt:lpstr>
      <vt:lpstr>Order Selection</vt:lpstr>
      <vt:lpstr>Fitting (non-seasonal) ARIMA model</vt:lpstr>
      <vt:lpstr>Data Source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Jue Wang</cp:lastModifiedBy>
  <cp:revision>273</cp:revision>
  <dcterms:created xsi:type="dcterms:W3CDTF">2010-04-12T23:12:02Z</dcterms:created>
  <dcterms:modified xsi:type="dcterms:W3CDTF">2022-05-09T20:38:15Z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